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60" r:id="rId18"/>
    <p:sldId id="462" r:id="rId19"/>
    <p:sldId id="467" r:id="rId20"/>
    <p:sldId id="465" r:id="rId21"/>
    <p:sldId id="470" r:id="rId22"/>
    <p:sldId id="469" r:id="rId23"/>
    <p:sldId id="468" r:id="rId24"/>
    <p:sldId id="475" r:id="rId25"/>
    <p:sldId id="476" r:id="rId26"/>
    <p:sldId id="477" r:id="rId27"/>
    <p:sldId id="412" r:id="rId28"/>
    <p:sldId id="415" r:id="rId29"/>
    <p:sldId id="418" r:id="rId30"/>
    <p:sldId id="420" r:id="rId31"/>
    <p:sldId id="421" r:id="rId32"/>
    <p:sldId id="422" r:id="rId33"/>
    <p:sldId id="423" r:id="rId34"/>
    <p:sldId id="432" r:id="rId35"/>
    <p:sldId id="478" r:id="rId36"/>
    <p:sldId id="479" r:id="rId37"/>
    <p:sldId id="480" r:id="rId38"/>
    <p:sldId id="433" r:id="rId39"/>
    <p:sldId id="434" r:id="rId40"/>
    <p:sldId id="474" r:id="rId41"/>
    <p:sldId id="472" r:id="rId42"/>
    <p:sldId id="435" r:id="rId43"/>
    <p:sldId id="436" r:id="rId44"/>
    <p:sldId id="437" r:id="rId45"/>
    <p:sldId id="438" r:id="rId4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00"/>
    <a:srgbClr val="1309E5"/>
    <a:srgbClr val="096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5B2E471-219D-4243-A264-3AE5329CC9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2CF1F8-72B7-40E3-9DAC-005086621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4A0CF7-BF23-40DA-B722-018934AD7709}" type="datetimeFigureOut">
              <a:rPr lang="de-DE"/>
              <a:pPr>
                <a:defRPr/>
              </a:pPr>
              <a:t>26.06.2021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392134-DFE6-44F3-BB23-25DD9588CB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5ECAA2-009C-445C-BB64-417F5655A5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CE225D-DF8C-49BD-B77E-3A05B64109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FB053C-4328-4654-99F4-F5F38DA8EF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E76F68-60D6-481A-9B0B-C11F994084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FFD27A-CFC3-4B57-ACE1-E244088442B6}" type="datetimeFigureOut">
              <a:rPr lang="de-DE"/>
              <a:pPr>
                <a:defRPr/>
              </a:pPr>
              <a:t>26.06.2021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AA0FAB1E-EC47-40FC-8297-CF9F0C19F5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3AA7E65-906F-4D49-A6FA-9CAE7DF85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622A05-E986-431A-AE2F-F15518C569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5F8CA5-6539-45EC-BC23-F4C12B7D2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A56899-6A55-41DF-AA3D-0391B37263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24962-501B-4FA3-810C-ADD18EBA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B4DD-680F-4A84-805F-187CC7B2CFF2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0CAE71-39B2-481C-8BF6-CE3B53E8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15C338-ED9C-4F38-BEC3-20AE4E60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1E46-D478-4704-B7BF-A5227B12E6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039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3993AD-9A40-4FFE-B671-8BFAFEC1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EAFA-3FF0-4BBD-93A5-9105A6A10933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61B85-65C1-4963-9494-ED95DA47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3482A9-8E02-43E6-A80A-67B1AED9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F6EE-D00B-4739-9133-39B586D51C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386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70F1C8-ED31-4786-90F4-532E73DF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A2EC-52B8-452E-B2E9-4506E1E2BBCC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33B380-F0B2-4D17-A5A0-473A835E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574C45-8FE5-40BE-A092-DCD4F831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3AED-FA9D-49F6-9785-3F46711D6F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681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195142-24FE-45B9-AD8C-5159C8DA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864D-84BC-4294-9D0A-A4AC727DDFA8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F0D4A9-9980-4D7D-81D6-BE3494F0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6470D4-CB2B-4AF6-9D99-B1DEF9B2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0461-3660-4933-9B97-87ED49BEB9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0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91FF08-6329-4AFF-8E2C-ED106928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763F-E320-4C1E-9446-2D6F8D56E6F1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7CF386-1A07-4045-851F-B19F4C99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3D195A-E915-4DE8-9CCC-83350E9B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569E-B497-4D75-9196-8951A61B2D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73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60FF367-3ED2-4ECC-AE13-1242250B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093F-CD93-4DC0-920F-E3131840C6F9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73CA619-5126-408C-9373-A8E51233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CE15BB-A4AF-4BBF-A383-4B1980EB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8BE8-3B89-43C7-8648-BA4883F6A5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6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2483708-F284-4B62-80EB-B1E935C5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DA3C-2881-41E4-A232-1E2A95888924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ECCD2C4-7702-44D6-83C8-DFC3EDC1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4A2F7C7-188F-408A-956E-4A399B10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E75C-874D-401F-856F-F7CB5BB33C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947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4C325B4-CD80-4E4B-AE30-0E1E16F5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F4C0-3A29-4933-9971-AA1CCE9C5801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4A69699-839B-4EE0-8921-20AFDF98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4791675-EBC7-4827-A1BE-265B38A0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3418-7F0A-415B-99D0-4DF787F03D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8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0992B08-E742-4D9F-8FB4-321E8ED8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846E-B571-439A-9E77-F1B9DED8B5A8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F7AFCE9-9979-4DC8-BD0A-9F122F07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2690A0D-FF41-445E-9147-B5203693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08D5-9995-4EF6-88CE-FBD315F929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80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23DC084-FE99-478C-92BF-6867C7A3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AC6E-73F3-4E15-9158-50509A260327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F2BCE02-9F9B-45A0-885D-02F5DA63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CC5C669-012C-4A5A-8F8B-106C4DD4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2BD4-70EC-4D6E-9BF8-AA0E0DFDDC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620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5E60FB-3D98-415E-99AB-EF51BCF8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1C63-C11C-4B7E-93DE-550623396164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CD5506D-EE54-4DDE-9F4F-56215A40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E714F93-C25E-4D6A-89C4-90017A8A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12EA-8B08-44A7-BF2F-0572EF10F26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575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859CBEE7-66E5-40AE-8F85-7C0DC0F015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6FF5763-A8FE-4EF3-9FF0-E317922F7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DE751B-5FD3-4B90-A300-A0D71D0A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242D7-F839-4439-94AE-F000A5C16ED4}" type="datetime4">
              <a:rPr lang="de-DE"/>
              <a:pPr>
                <a:defRPr/>
              </a:pPr>
              <a:t>26. Juni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692519-1AE5-4AA1-BF16-8FFCFB44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0221F-A3B7-44F8-9FA4-C451E3861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5BA695-91CD-48EC-A631-3DE0ABE0E6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BCE19A5-E94B-41FE-B19F-E68BBBCC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37"/>
            <a:ext cx="9144000" cy="6264925"/>
          </a:xfrm>
          <a:prstGeom prst="rect">
            <a:avLst/>
          </a:prstGeom>
        </p:spPr>
      </p:pic>
      <p:sp>
        <p:nvSpPr>
          <p:cNvPr id="4100" name="Foliennummernplatzhalter 3">
            <a:extLst>
              <a:ext uri="{FF2B5EF4-FFF2-40B4-BE49-F238E27FC236}">
                <a16:creationId xmlns:a16="http://schemas.microsoft.com/office/drawing/2014/main" id="{86FD1FAF-2116-4BB7-BB33-E3CD8F96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573A9F-7C32-4DD4-B422-30F35C40E789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4101" name="Rechteck 5">
            <a:extLst>
              <a:ext uri="{FF2B5EF4-FFF2-40B4-BE49-F238E27FC236}">
                <a16:creationId xmlns:a16="http://schemas.microsoft.com/office/drawing/2014/main" id="{BCBC346A-F06E-4037-8A5A-24640B59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28" y="5416487"/>
            <a:ext cx="6913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Diese  Präsentation hat den Dokumentennamen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latin typeface="Arial" panose="020B0604020202020204" pitchFamily="34" charset="0"/>
              </a:rPr>
              <a:t>bank.online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step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by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step</a:t>
            </a:r>
            <a:r>
              <a:rPr lang="de-DE" altLang="de-DE" sz="1800" dirty="0">
                <a:latin typeface="Arial" panose="020B0604020202020204" pitchFamily="34" charset="0"/>
              </a:rPr>
              <a:t>  2021 auf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www.act.at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9C57813-D90E-4B9C-AC2D-C37CD6A0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7" y="0"/>
            <a:ext cx="7774706" cy="6858000"/>
          </a:xfrm>
          <a:prstGeom prst="rect">
            <a:avLst/>
          </a:prstGeom>
        </p:spPr>
      </p:pic>
      <p:sp>
        <p:nvSpPr>
          <p:cNvPr id="16386" name="Foliennummernplatzhalter 1">
            <a:extLst>
              <a:ext uri="{FF2B5EF4-FFF2-40B4-BE49-F238E27FC236}">
                <a16:creationId xmlns:a16="http://schemas.microsoft.com/office/drawing/2014/main" id="{EB6B1AEC-D697-47A9-B951-49C97140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97FD55-8924-45C0-BB3F-7F70B3ED2212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6404" name="Rectangle 15">
            <a:extLst>
              <a:ext uri="{FF2B5EF4-FFF2-40B4-BE49-F238E27FC236}">
                <a16:creationId xmlns:a16="http://schemas.microsoft.com/office/drawing/2014/main" id="{6D27CF4B-5198-4397-8EF0-4CAE3939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312" y="33497"/>
            <a:ext cx="4568263" cy="446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Nach dem Login findet man alle wichtige Information zu den bei 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ACT Bank geführten Konten auf dieser Finanzübersicht.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ADF2648-A896-46A5-862B-39C9FC894FC2}"/>
              </a:ext>
            </a:extLst>
          </p:cNvPr>
          <p:cNvSpPr/>
          <p:nvPr/>
        </p:nvSpPr>
        <p:spPr>
          <a:xfrm>
            <a:off x="6130444" y="2921833"/>
            <a:ext cx="1418948" cy="499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BA4A5CE-4504-49FB-9E9E-C6A6F4D5D75B}"/>
              </a:ext>
            </a:extLst>
          </p:cNvPr>
          <p:cNvSpPr/>
          <p:nvPr/>
        </p:nvSpPr>
        <p:spPr>
          <a:xfrm>
            <a:off x="2206514" y="2929631"/>
            <a:ext cx="1418948" cy="499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01127C5-3934-43AB-9486-81FCED6E91A5}"/>
              </a:ext>
            </a:extLst>
          </p:cNvPr>
          <p:cNvSpPr/>
          <p:nvPr/>
        </p:nvSpPr>
        <p:spPr>
          <a:xfrm>
            <a:off x="2192362" y="5140170"/>
            <a:ext cx="1418948" cy="499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73A5903-30DA-4997-8D64-C14915D87813}"/>
              </a:ext>
            </a:extLst>
          </p:cNvPr>
          <p:cNvSpPr/>
          <p:nvPr/>
        </p:nvSpPr>
        <p:spPr>
          <a:xfrm>
            <a:off x="6839918" y="5140170"/>
            <a:ext cx="1418948" cy="499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42A28D8-DE5F-451C-92BB-28A90E2EA7D3}"/>
              </a:ext>
            </a:extLst>
          </p:cNvPr>
          <p:cNvSpPr/>
          <p:nvPr/>
        </p:nvSpPr>
        <p:spPr>
          <a:xfrm>
            <a:off x="2256428" y="5896808"/>
            <a:ext cx="1290816" cy="499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89F2E6C-6499-4012-9124-AE3256DBAB17}"/>
              </a:ext>
            </a:extLst>
          </p:cNvPr>
          <p:cNvSpPr/>
          <p:nvPr/>
        </p:nvSpPr>
        <p:spPr>
          <a:xfrm>
            <a:off x="6696559" y="5885834"/>
            <a:ext cx="1418948" cy="6303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1575E3F-1808-4CF4-A3CB-51C3250E6213}"/>
              </a:ext>
            </a:extLst>
          </p:cNvPr>
          <p:cNvSpPr/>
          <p:nvPr/>
        </p:nvSpPr>
        <p:spPr>
          <a:xfrm>
            <a:off x="2192363" y="568172"/>
            <a:ext cx="1582514" cy="6469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4C18027-752C-485F-9486-E0178512C5AE}"/>
              </a:ext>
            </a:extLst>
          </p:cNvPr>
          <p:cNvSpPr/>
          <p:nvPr/>
        </p:nvSpPr>
        <p:spPr>
          <a:xfrm>
            <a:off x="5584055" y="1799948"/>
            <a:ext cx="1965337" cy="6658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56D52C5-773E-4AF8-8D59-DAB6C77AA902}"/>
              </a:ext>
            </a:extLst>
          </p:cNvPr>
          <p:cNvSpPr/>
          <p:nvPr/>
        </p:nvSpPr>
        <p:spPr>
          <a:xfrm>
            <a:off x="7943274" y="2613053"/>
            <a:ext cx="516079" cy="4469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6DED48-BF04-4388-B394-67CAB4F1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353"/>
            <a:ext cx="9144000" cy="5223195"/>
          </a:xfrm>
          <a:prstGeom prst="rect">
            <a:avLst/>
          </a:prstGeom>
        </p:spPr>
      </p:pic>
      <p:sp>
        <p:nvSpPr>
          <p:cNvPr id="17410" name="Foliennummernplatzhalter 1">
            <a:extLst>
              <a:ext uri="{FF2B5EF4-FFF2-40B4-BE49-F238E27FC236}">
                <a16:creationId xmlns:a16="http://schemas.microsoft.com/office/drawing/2014/main" id="{CD325CCA-8E76-423C-97C1-3843FEF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DFD05-B877-4A41-AC67-A6762AC23F2F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E767FA89-CF17-4EC4-A41C-6D2BFF3D0A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26561" y="1210663"/>
            <a:ext cx="3100872" cy="8569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Rectangle 17">
            <a:extLst>
              <a:ext uri="{FF2B5EF4-FFF2-40B4-BE49-F238E27FC236}">
                <a16:creationId xmlns:a16="http://schemas.microsoft.com/office/drawing/2014/main" id="{84A1D50E-06A6-4CDB-A6B7-846E09E8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41" y="1774257"/>
            <a:ext cx="2980450" cy="1341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Über  den Menüpunkt „Stammdaten“ können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 Kundendaten eingesehen und über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„Editieren“ diese auch geändert werden.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61062FD-AFBE-419C-A97D-39DC56EB38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3817" y="2299317"/>
            <a:ext cx="2876364" cy="3018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DCAA33D-BC0B-4B72-A963-F99A92B3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470"/>
            <a:ext cx="9144000" cy="4050215"/>
          </a:xfrm>
          <a:prstGeom prst="rect">
            <a:avLst/>
          </a:prstGeom>
        </p:spPr>
      </p:pic>
      <p:sp>
        <p:nvSpPr>
          <p:cNvPr id="18434" name="Foliennummernplatzhalter 1">
            <a:extLst>
              <a:ext uri="{FF2B5EF4-FFF2-40B4-BE49-F238E27FC236}">
                <a16:creationId xmlns:a16="http://schemas.microsoft.com/office/drawing/2014/main" id="{75030EC9-31CA-48C9-9768-6805D6C5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B293D-1AEF-495D-BE11-65D47DB0FFF2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id="{017D18CF-7A58-4019-8DFE-7567E108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291" y="2443577"/>
            <a:ext cx="3726905" cy="1800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 Übungsfirma kann die PIN selbst ändern.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Ist die Super-Pin verloren gegangen,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kann sie über „Home - Passwort vergessen“ mit 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Firmenbuchnummer und dem Firmenbuchpasswort bzw.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über „Stammdaten – Kundendaten“ abgefragt werden .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E633F66-83D6-4261-86C2-55AFABBF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80"/>
            <a:ext cx="9144000" cy="5923239"/>
          </a:xfrm>
          <a:prstGeom prst="rect">
            <a:avLst/>
          </a:prstGeom>
        </p:spPr>
      </p:pic>
      <p:sp>
        <p:nvSpPr>
          <p:cNvPr id="19458" name="Foliennummernplatzhalter 1">
            <a:extLst>
              <a:ext uri="{FF2B5EF4-FFF2-40B4-BE49-F238E27FC236}">
                <a16:creationId xmlns:a16="http://schemas.microsoft.com/office/drawing/2014/main" id="{DA8AA410-5571-42B3-886D-8CB808D3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03A95-B6AC-482B-B1A5-63E0EAB3EB5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9463" name="Rectangle 1034">
            <a:extLst>
              <a:ext uri="{FF2B5EF4-FFF2-40B4-BE49-F238E27FC236}">
                <a16:creationId xmlns:a16="http://schemas.microsoft.com/office/drawing/2014/main" id="{B5E7C51D-C8BA-48FF-BE99-4C6F0FA9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64" y="1598575"/>
            <a:ext cx="316865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können die Daten des Bankkontos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abgelesen werden.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48A9453-9A88-47EC-B2E1-15B93237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495"/>
          </a:xfrm>
          <a:prstGeom prst="rect">
            <a:avLst/>
          </a:prstGeom>
        </p:spPr>
      </p:pic>
      <p:sp>
        <p:nvSpPr>
          <p:cNvPr id="20482" name="Foliennummernplatzhalter 1">
            <a:extLst>
              <a:ext uri="{FF2B5EF4-FFF2-40B4-BE49-F238E27FC236}">
                <a16:creationId xmlns:a16="http://schemas.microsoft.com/office/drawing/2014/main" id="{030B4A85-13E1-4BE9-9F07-E24CCC3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22C18D-2D20-4AFB-AEB0-07CC273237CE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0489" name="Rectangle 1034">
            <a:extLst>
              <a:ext uri="{FF2B5EF4-FFF2-40B4-BE49-F238E27FC236}">
                <a16:creationId xmlns:a16="http://schemas.microsoft.com/office/drawing/2014/main" id="{9F3E73CF-B96C-4FEB-9C6B-7C6658BAF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540" y="517329"/>
            <a:ext cx="3024188" cy="129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Der Kontoauszug Nr.0 zeigt die Buchungen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des laufenden Tages an.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Diese scheinen am  folgenden Arbeitstag im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neuen Kontoauszug auf.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Bitte nie als Buchungsbeleg verwenden! 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0178486-64EB-4E15-BF8F-3F29A8D9C61B}"/>
              </a:ext>
            </a:extLst>
          </p:cNvPr>
          <p:cNvCxnSpPr/>
          <p:nvPr/>
        </p:nvCxnSpPr>
        <p:spPr>
          <a:xfrm flipH="1">
            <a:off x="7548978" y="1893792"/>
            <a:ext cx="0" cy="5762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EA79E43-BFE3-44C2-9B4D-B03AAD7E05A5}"/>
              </a:ext>
            </a:extLst>
          </p:cNvPr>
          <p:cNvCxnSpPr/>
          <p:nvPr/>
        </p:nvCxnSpPr>
        <p:spPr>
          <a:xfrm flipV="1">
            <a:off x="2887788" y="4012035"/>
            <a:ext cx="0" cy="1538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C9DF58D4-3A1B-4A61-88BA-0DA1F39CFC62}"/>
              </a:ext>
            </a:extLst>
          </p:cNvPr>
          <p:cNvSpPr/>
          <p:nvPr/>
        </p:nvSpPr>
        <p:spPr>
          <a:xfrm>
            <a:off x="2554058" y="5210917"/>
            <a:ext cx="40386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Hier werden IBAN, Kontoname und Buchungstext angezeigt.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5C43B1E-0490-4025-A239-415CC9D7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604"/>
            <a:ext cx="9144000" cy="4727108"/>
          </a:xfrm>
          <a:prstGeom prst="rect">
            <a:avLst/>
          </a:prstGeom>
        </p:spPr>
      </p:pic>
      <p:sp>
        <p:nvSpPr>
          <p:cNvPr id="21506" name="Foliennummernplatzhalter 1">
            <a:extLst>
              <a:ext uri="{FF2B5EF4-FFF2-40B4-BE49-F238E27FC236}">
                <a16:creationId xmlns:a16="http://schemas.microsoft.com/office/drawing/2014/main" id="{F88988A9-1D99-40FD-8ADF-924D4973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78EEC-C95C-403B-91D7-E1BA37F347C8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F431F3-0E1D-4630-BDE6-0F46CDB3E4AC}"/>
              </a:ext>
            </a:extLst>
          </p:cNvPr>
          <p:cNvSpPr/>
          <p:nvPr/>
        </p:nvSpPr>
        <p:spPr bwMode="auto">
          <a:xfrm>
            <a:off x="2031880" y="4971451"/>
            <a:ext cx="2951163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Abfrage der Buchungen  kann  beliebig weit in die Vergangenheit  zurück erfolgen.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CB7C24B-84D3-4930-9F8B-8A614202A9EC}"/>
              </a:ext>
            </a:extLst>
          </p:cNvPr>
          <p:cNvSpPr/>
          <p:nvPr/>
        </p:nvSpPr>
        <p:spPr>
          <a:xfrm>
            <a:off x="5432276" y="5127356"/>
            <a:ext cx="295116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Hier kann man die Suche auf einen beliebigen </a:t>
            </a:r>
            <a:r>
              <a:rPr lang="de-DE" sz="11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Betragsbereich</a:t>
            </a: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eingrenzen.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86EA82A-BF97-4A18-A2A9-47E5DA4FEDA3}"/>
              </a:ext>
            </a:extLst>
          </p:cNvPr>
          <p:cNvCxnSpPr/>
          <p:nvPr/>
        </p:nvCxnSpPr>
        <p:spPr bwMode="auto">
          <a:xfrm flipH="1" flipV="1">
            <a:off x="6383486" y="3916004"/>
            <a:ext cx="4733" cy="363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1B0FBF4-2FEF-4EB4-A461-20F6E2099229}"/>
              </a:ext>
            </a:extLst>
          </p:cNvPr>
          <p:cNvSpPr/>
          <p:nvPr/>
        </p:nvSpPr>
        <p:spPr>
          <a:xfrm>
            <a:off x="5820465" y="4241471"/>
            <a:ext cx="295116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Hier kann man z.B. nach einem bestimmten Wort im Buchungstext suchen.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A065D1D2-5169-4929-B91C-B7BEAA8EC684}"/>
              </a:ext>
            </a:extLst>
          </p:cNvPr>
          <p:cNvCxnSpPr/>
          <p:nvPr/>
        </p:nvCxnSpPr>
        <p:spPr>
          <a:xfrm flipV="1">
            <a:off x="3388535" y="3427323"/>
            <a:ext cx="0" cy="1538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F343405-C08C-4F98-8CF1-B657CB22BEEE}"/>
              </a:ext>
            </a:extLst>
          </p:cNvPr>
          <p:cNvCxnSpPr>
            <a:cxnSpLocks/>
          </p:cNvCxnSpPr>
          <p:nvPr/>
        </p:nvCxnSpPr>
        <p:spPr>
          <a:xfrm flipV="1">
            <a:off x="5726293" y="3608478"/>
            <a:ext cx="0" cy="1538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1">
            <a:extLst>
              <a:ext uri="{FF2B5EF4-FFF2-40B4-BE49-F238E27FC236}">
                <a16:creationId xmlns:a16="http://schemas.microsoft.com/office/drawing/2014/main" id="{F619A8F6-C7A7-47C1-A671-CC4AC8E1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693D7-236D-4887-A6AB-A5BFD72EA663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5C9168ED-DB25-447E-8BB3-2C4AD706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82"/>
            <a:ext cx="8807569" cy="6115492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CC49D2C-DD43-4ACB-A83F-57085022222C}"/>
              </a:ext>
            </a:extLst>
          </p:cNvPr>
          <p:cNvCxnSpPr/>
          <p:nvPr/>
        </p:nvCxnSpPr>
        <p:spPr bwMode="auto">
          <a:xfrm flipH="1" flipV="1">
            <a:off x="5019466" y="4277414"/>
            <a:ext cx="18716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76B4A6F7-B213-4216-A11D-6DA9EA2E861C}"/>
              </a:ext>
            </a:extLst>
          </p:cNvPr>
          <p:cNvSpPr/>
          <p:nvPr/>
        </p:nvSpPr>
        <p:spPr>
          <a:xfrm>
            <a:off x="5985354" y="4275827"/>
            <a:ext cx="2951163" cy="8272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Achten Sie bitte auf die richtige Eingabe der Daten.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Richtig: 30.</a:t>
            </a:r>
            <a:r>
              <a:rPr lang="de-DE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3.21  bis 29.</a:t>
            </a:r>
            <a:r>
              <a:rPr lang="de-DE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4372A4C-AFA7-4B45-A1BA-2E38120D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415"/>
            <a:ext cx="9144000" cy="5963169"/>
          </a:xfrm>
          <a:prstGeom prst="rect">
            <a:avLst/>
          </a:prstGeom>
        </p:spPr>
      </p:pic>
      <p:sp>
        <p:nvSpPr>
          <p:cNvPr id="23554" name="Foliennummernplatzhalter 1">
            <a:extLst>
              <a:ext uri="{FF2B5EF4-FFF2-40B4-BE49-F238E27FC236}">
                <a16:creationId xmlns:a16="http://schemas.microsoft.com/office/drawing/2014/main" id="{31A38EA7-C997-4672-9250-4901DABB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CAC7C-583A-45C8-9F68-58C84E41442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B093293-FF47-48BE-91EB-8D878C917E0D}"/>
              </a:ext>
            </a:extLst>
          </p:cNvPr>
          <p:cNvSpPr/>
          <p:nvPr/>
        </p:nvSpPr>
        <p:spPr>
          <a:xfrm>
            <a:off x="5134155" y="2142377"/>
            <a:ext cx="2919413" cy="1049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Einzugsberechtigung kann  für diverse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Abbuchungen  verwendet werden, wie z.B.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zur fristgerechten Abbuchung der </a:t>
            </a:r>
            <a:b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SV-Beiträge.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1">
            <a:extLst>
              <a:ext uri="{FF2B5EF4-FFF2-40B4-BE49-F238E27FC236}">
                <a16:creationId xmlns:a16="http://schemas.microsoft.com/office/drawing/2014/main" id="{D603E564-0A4E-4C36-9119-AC37444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C519BC-76BD-4B44-B29F-78270C0643DA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344683D7-8D5D-49AC-A31A-5C603AAB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3" y="104493"/>
            <a:ext cx="9151983" cy="623110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3BFAC8A-EA34-4050-A3D8-0CEA5EB72BEE}"/>
              </a:ext>
            </a:extLst>
          </p:cNvPr>
          <p:cNvSpPr/>
          <p:nvPr/>
        </p:nvSpPr>
        <p:spPr>
          <a:xfrm>
            <a:off x="4995413" y="5316837"/>
            <a:ext cx="281781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TAN-Code ohne TAN-Nummer eingeben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448C5FA-422D-4EA8-A587-D6516BAD6929}"/>
              </a:ext>
            </a:extLst>
          </p:cNvPr>
          <p:cNvCxnSpPr/>
          <p:nvPr/>
        </p:nvCxnSpPr>
        <p:spPr>
          <a:xfrm flipH="1" flipV="1">
            <a:off x="4785235" y="3320122"/>
            <a:ext cx="1365189" cy="19958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ACE8323F-E4C4-4638-9061-BA6B766934E8}"/>
              </a:ext>
            </a:extLst>
          </p:cNvPr>
          <p:cNvCxnSpPr/>
          <p:nvPr/>
        </p:nvCxnSpPr>
        <p:spPr>
          <a:xfrm>
            <a:off x="4168446" y="3224333"/>
            <a:ext cx="431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5F85254-B3AA-419F-9D7E-ECA7ED0FACE8}"/>
              </a:ext>
            </a:extLst>
          </p:cNvPr>
          <p:cNvCxnSpPr>
            <a:cxnSpLocks/>
          </p:cNvCxnSpPr>
          <p:nvPr/>
        </p:nvCxnSpPr>
        <p:spPr>
          <a:xfrm>
            <a:off x="4168446" y="3388235"/>
            <a:ext cx="431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7B337245-6036-469C-B10A-A50EE82E1CEB}"/>
              </a:ext>
            </a:extLst>
          </p:cNvPr>
          <p:cNvCxnSpPr>
            <a:cxnSpLocks/>
          </p:cNvCxnSpPr>
          <p:nvPr/>
        </p:nvCxnSpPr>
        <p:spPr>
          <a:xfrm flipH="1" flipV="1">
            <a:off x="4159700" y="3276091"/>
            <a:ext cx="8747" cy="103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9">
            <a:extLst>
              <a:ext uri="{FF2B5EF4-FFF2-40B4-BE49-F238E27FC236}">
                <a16:creationId xmlns:a16="http://schemas.microsoft.com/office/drawing/2014/main" id="{18D38881-8B18-48CF-BF1D-C7FB1E6B1714}"/>
              </a:ext>
            </a:extLst>
          </p:cNvPr>
          <p:cNvCxnSpPr>
            <a:cxnSpLocks/>
          </p:cNvCxnSpPr>
          <p:nvPr/>
        </p:nvCxnSpPr>
        <p:spPr>
          <a:xfrm flipH="1">
            <a:off x="4556515" y="3267465"/>
            <a:ext cx="17373" cy="112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EFF0648-269F-4E19-B0DC-3FD1E6FC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08"/>
            <a:ext cx="9144000" cy="6257204"/>
          </a:xfrm>
          <a:prstGeom prst="rect">
            <a:avLst/>
          </a:prstGeom>
        </p:spPr>
      </p:pic>
      <p:sp>
        <p:nvSpPr>
          <p:cNvPr id="26626" name="Foliennummernplatzhalter 1">
            <a:extLst>
              <a:ext uri="{FF2B5EF4-FFF2-40B4-BE49-F238E27FC236}">
                <a16:creationId xmlns:a16="http://schemas.microsoft.com/office/drawing/2014/main" id="{AA29F040-12EA-4214-A31D-0FBE10E0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0033C4-0200-4D0D-82C2-93B3221F6935}" type="slidenum">
              <a:rPr lang="de-DE" altLang="de-DE" sz="1200" dirty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6635" name="Rectangle 15">
            <a:extLst>
              <a:ext uri="{FF2B5EF4-FFF2-40B4-BE49-F238E27FC236}">
                <a16:creationId xmlns:a16="http://schemas.microsoft.com/office/drawing/2014/main" id="{2C907926-997E-48C8-8EDB-6BD78B6A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187" y="1387822"/>
            <a:ext cx="3592512" cy="815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können die Kontoauszüge des ACC-Kreditkarten-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und des ACC-Händlerkontos aufgerufen werden.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8E6088B-9472-467B-8B9A-7BDD001658F6}"/>
              </a:ext>
            </a:extLst>
          </p:cNvPr>
          <p:cNvCxnSpPr>
            <a:cxnSpLocks/>
          </p:cNvCxnSpPr>
          <p:nvPr/>
        </p:nvCxnSpPr>
        <p:spPr bwMode="auto">
          <a:xfrm flipH="1">
            <a:off x="4341018" y="1916209"/>
            <a:ext cx="4619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972DA0-8D27-419B-A766-F36469D26E50}"/>
              </a:ext>
            </a:extLst>
          </p:cNvPr>
          <p:cNvCxnSpPr/>
          <p:nvPr/>
        </p:nvCxnSpPr>
        <p:spPr bwMode="auto">
          <a:xfrm>
            <a:off x="6553200" y="2862686"/>
            <a:ext cx="12509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Rectangle 15">
            <a:extLst>
              <a:ext uri="{FF2B5EF4-FFF2-40B4-BE49-F238E27FC236}">
                <a16:creationId xmlns:a16="http://schemas.microsoft.com/office/drawing/2014/main" id="{6361BA67-5416-4958-BA31-FE6D66A1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2" y="2562406"/>
            <a:ext cx="2928938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Der Kontoauszug Nr. 0 zeigt die Buchungen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des laufenden Tages an. Diese scheinen 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folgenden Arbeitstag im neuen Kontoauszug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auf.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B17EFD-B04B-42DA-9B92-F1C17157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37"/>
            <a:ext cx="9144000" cy="6264925"/>
          </a:xfrm>
          <a:prstGeom prst="rect">
            <a:avLst/>
          </a:prstGeom>
        </p:spPr>
      </p:pic>
      <p:sp>
        <p:nvSpPr>
          <p:cNvPr id="5123" name="Foliennummernplatzhalter 1">
            <a:extLst>
              <a:ext uri="{FF2B5EF4-FFF2-40B4-BE49-F238E27FC236}">
                <a16:creationId xmlns:a16="http://schemas.microsoft.com/office/drawing/2014/main" id="{9B0AB794-ADB9-4C71-883F-E1C2ADB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2D16CE-C708-49A4-A473-71953E345DB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88C9A6E3-E795-40AD-A3E7-64C950BDD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429000"/>
            <a:ext cx="338455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Vor dem Anmelden gibt es Infos, die nicht auf das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Konto bezogen sind.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Nach der Anmeldung muss für diese Informationen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„Home“ angewählt werden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22">
            <a:extLst>
              <a:ext uri="{FF2B5EF4-FFF2-40B4-BE49-F238E27FC236}">
                <a16:creationId xmlns:a16="http://schemas.microsoft.com/office/drawing/2014/main" id="{5E680934-7BA7-4A78-87D0-84DD9C65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0" y="2373313"/>
            <a:ext cx="1871663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 wird die Maske für die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Anmeldung geöffnet.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Line 21">
            <a:extLst>
              <a:ext uri="{FF2B5EF4-FFF2-40B4-BE49-F238E27FC236}">
                <a16:creationId xmlns:a16="http://schemas.microsoft.com/office/drawing/2014/main" id="{08CA67F4-A0BB-48E8-9425-DC7C276F9FB9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8040688" y="1903413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C37E0BF-92F4-4809-A557-5B81BB04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104"/>
            <a:ext cx="9144000" cy="5193792"/>
          </a:xfrm>
          <a:prstGeom prst="rect">
            <a:avLst/>
          </a:prstGeom>
        </p:spPr>
      </p:pic>
      <p:sp>
        <p:nvSpPr>
          <p:cNvPr id="28674" name="Foliennummernplatzhalter 1">
            <a:extLst>
              <a:ext uri="{FF2B5EF4-FFF2-40B4-BE49-F238E27FC236}">
                <a16:creationId xmlns:a16="http://schemas.microsoft.com/office/drawing/2014/main" id="{73DE1077-E257-4C2F-8173-753058D4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13095" y="64561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65B2E-BDB4-4FB4-A2C9-185317389CC3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526C3E6-C224-47EC-B415-EAE3EFE8AFB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37413" y="3364637"/>
            <a:ext cx="2430043" cy="187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5E9F9F9-FC90-4F85-9C68-259E78FA2DD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7290" y="3364637"/>
            <a:ext cx="1516788" cy="1849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Rectangle 15">
            <a:extLst>
              <a:ext uri="{FF2B5EF4-FFF2-40B4-BE49-F238E27FC236}">
                <a16:creationId xmlns:a16="http://schemas.microsoft.com/office/drawing/2014/main" id="{73B3227B-6BE7-4AB1-B645-1995437B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624" y="4950103"/>
            <a:ext cx="2871787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kann die Abrechnungsperiode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für das ACC-Kreditkartenkonto verändert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werden und die Kreditkarte gesperrt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werden. Dasselbe gilt auch für das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ACC-Händlerkonto.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A50833-8C56-4B17-A372-D8BC8313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471346"/>
            <a:ext cx="9028590" cy="5098561"/>
          </a:xfrm>
          <a:prstGeom prst="rect">
            <a:avLst/>
          </a:prstGeom>
        </p:spPr>
      </p:pic>
      <p:sp>
        <p:nvSpPr>
          <p:cNvPr id="29698" name="Foliennummernplatzhalter 1">
            <a:extLst>
              <a:ext uri="{FF2B5EF4-FFF2-40B4-BE49-F238E27FC236}">
                <a16:creationId xmlns:a16="http://schemas.microsoft.com/office/drawing/2014/main" id="{D9DC8610-7217-4F04-9E5E-D5546AA1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02578-179D-4AB0-A7ED-79424721A8A3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9704" name="Rectangle 15">
            <a:extLst>
              <a:ext uri="{FF2B5EF4-FFF2-40B4-BE49-F238E27FC236}">
                <a16:creationId xmlns:a16="http://schemas.microsoft.com/office/drawing/2014/main" id="{A85B752B-812B-453C-88AB-A9C2CAEF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925" y="4811697"/>
            <a:ext cx="4714042" cy="1766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Hier können die Kreditkartenverkäufe, z.B. bei Hausmessen,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eingezogen werden.    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Hinweis: 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Sie benötigen dazu die Kreditkartennummer,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 Gültigkeitsdauer und den CVC-Code der Kreditkarte des Käufers.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Diese Daten können von ausgedruckten Kreditkarten über die Funktion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„QR Code scannen“ eingelesen werden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3AA2F7-78C8-4641-A6BA-0EAD7C6B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861"/>
            <a:ext cx="9144000" cy="3934736"/>
          </a:xfrm>
          <a:prstGeom prst="rect">
            <a:avLst/>
          </a:prstGeom>
        </p:spPr>
      </p:pic>
      <p:sp>
        <p:nvSpPr>
          <p:cNvPr id="30722" name="Foliennummernplatzhalter 1">
            <a:extLst>
              <a:ext uri="{FF2B5EF4-FFF2-40B4-BE49-F238E27FC236}">
                <a16:creationId xmlns:a16="http://schemas.microsoft.com/office/drawing/2014/main" id="{EB9C0308-7CED-46E8-8728-9691E4C8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208B9-327F-49FF-A74F-AB34F74C5D3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30728" name="Rectangle 15">
            <a:extLst>
              <a:ext uri="{FF2B5EF4-FFF2-40B4-BE49-F238E27FC236}">
                <a16:creationId xmlns:a16="http://schemas.microsoft.com/office/drawing/2014/main" id="{03FA86F5-748E-4473-BD01-0CAC1FEF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22" y="3542873"/>
            <a:ext cx="3941762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Auf dieser Seite besteht die Möglichkeit einen Kontoauszug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der PEN-Card aufzurufen.            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183D31-7EC5-4E28-82EC-C8914B9C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387"/>
            <a:ext cx="9144000" cy="3890596"/>
          </a:xfrm>
          <a:prstGeom prst="rect">
            <a:avLst/>
          </a:prstGeom>
        </p:spPr>
      </p:pic>
      <p:sp>
        <p:nvSpPr>
          <p:cNvPr id="31746" name="Foliennummernplatzhalter 1">
            <a:extLst>
              <a:ext uri="{FF2B5EF4-FFF2-40B4-BE49-F238E27FC236}">
                <a16:creationId xmlns:a16="http://schemas.microsoft.com/office/drawing/2014/main" id="{362A8ACB-C9CA-45C2-B6C1-E5FC0E08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183E47-DA7D-4501-9F45-315DD10A1F8D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31752" name="Rectangle 15">
            <a:extLst>
              <a:ext uri="{FF2B5EF4-FFF2-40B4-BE49-F238E27FC236}">
                <a16:creationId xmlns:a16="http://schemas.microsoft.com/office/drawing/2014/main" id="{B90FBF0B-0C3F-4EB1-99E2-E0E99150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95" y="4599041"/>
            <a:ext cx="4248150" cy="7186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Auf dieser Seite sehen Sie die Kreditkartennummer 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PEN-Card, sowie das Verrechnungskonto und die Nummer 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Händlervereinbarung.          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FE598E-B31B-4729-B1DC-162FBBAC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8D5-9995-4EF6-88CE-FBD315F92968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2D4DBE-15A4-40A7-8F08-0B1A226C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4"/>
            <a:ext cx="9144000" cy="61823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D04893-F660-4024-866B-D94134D5EFF2}"/>
              </a:ext>
            </a:extLst>
          </p:cNvPr>
          <p:cNvSpPr txBox="1"/>
          <p:nvPr/>
        </p:nvSpPr>
        <p:spPr>
          <a:xfrm>
            <a:off x="2917795" y="4567529"/>
            <a:ext cx="363540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dirty="0"/>
              <a:t>Auf dieser Seite kann man alle Kontoauszüge der angelegten Sparkonten abfragen. </a:t>
            </a:r>
          </a:p>
          <a:p>
            <a:endParaRPr lang="de-AT" sz="1200" dirty="0"/>
          </a:p>
          <a:p>
            <a:r>
              <a:rPr lang="de-AT" sz="1200" dirty="0"/>
              <a:t>Bitte vorher in der Auswahlliste (1) das entsprechende Konto auswählen.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7B90A2-7CA6-4F51-A9B1-E3EAA46CF618}"/>
              </a:ext>
            </a:extLst>
          </p:cNvPr>
          <p:cNvSpPr/>
          <p:nvPr/>
        </p:nvSpPr>
        <p:spPr>
          <a:xfrm>
            <a:off x="5584054" y="1928878"/>
            <a:ext cx="355107" cy="3551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6606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532AC1-6308-4C8F-8903-665B96CF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8D5-9995-4EF6-88CE-FBD315F92968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368D1B-84F4-44EB-B2B0-CF674A18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1" y="253066"/>
            <a:ext cx="8211845" cy="45763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ACDB528-0DD5-4F79-891F-C81900049FC9}"/>
              </a:ext>
            </a:extLst>
          </p:cNvPr>
          <p:cNvSpPr txBox="1"/>
          <p:nvPr/>
        </p:nvSpPr>
        <p:spPr>
          <a:xfrm>
            <a:off x="2917795" y="4567529"/>
            <a:ext cx="36354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dirty="0"/>
              <a:t>Auf dieser Seite kann man für alle Sparkonten eine Buchungsliste für einen bestimmten Zeitraum abfragen.</a:t>
            </a:r>
          </a:p>
          <a:p>
            <a:endParaRPr lang="de-AT" sz="1200" dirty="0"/>
          </a:p>
          <a:p>
            <a:r>
              <a:rPr lang="de-AT" sz="1200" dirty="0"/>
              <a:t>Bitte vorher in der Auswahlliste (1) das entsprechende Konto auswählen.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31F78A-C465-4782-9CBD-876D85B8DBA7}"/>
              </a:ext>
            </a:extLst>
          </p:cNvPr>
          <p:cNvSpPr/>
          <p:nvPr/>
        </p:nvSpPr>
        <p:spPr>
          <a:xfrm>
            <a:off x="5397623" y="2547891"/>
            <a:ext cx="310719" cy="277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759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D1F119-35DF-48D9-9E53-E6F80579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8D5-9995-4EF6-88CE-FBD315F92968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8B5F4E-C5F3-4F04-AB47-7C1E8D10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65"/>
            <a:ext cx="9144000" cy="62022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624681-1F5C-43B8-B8CF-6324157FBBD8}"/>
              </a:ext>
            </a:extLst>
          </p:cNvPr>
          <p:cNvSpPr txBox="1"/>
          <p:nvPr/>
        </p:nvSpPr>
        <p:spPr>
          <a:xfrm>
            <a:off x="4391488" y="4469874"/>
            <a:ext cx="363540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dirty="0"/>
              <a:t>Auf dieser Seite kann man Einzahlungen und Auszahlungen auf ein Sparkonto durchführen. </a:t>
            </a:r>
          </a:p>
          <a:p>
            <a:endParaRPr lang="de-AT" sz="1200" dirty="0"/>
          </a:p>
          <a:p>
            <a:r>
              <a:rPr lang="de-AT" sz="1200" dirty="0"/>
              <a:t>Für Festgeldkonten steht diese Funktion nicht zur Verfügung. Das Guthaben mit Zinsen wird automatisch am Ende der Laufzeit auf das Geschäftskonto übertragen. </a:t>
            </a:r>
          </a:p>
        </p:txBody>
      </p:sp>
    </p:spTree>
    <p:extLst>
      <p:ext uri="{BB962C8B-B14F-4D97-AF65-F5344CB8AC3E}">
        <p14:creationId xmlns:p14="http://schemas.microsoft.com/office/powerpoint/2010/main" val="1164967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2A3EF0-E6CA-41EE-B0EC-740E884F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256"/>
            <a:ext cx="9144000" cy="6435487"/>
          </a:xfrm>
          <a:prstGeom prst="rect">
            <a:avLst/>
          </a:prstGeom>
        </p:spPr>
      </p:pic>
      <p:sp>
        <p:nvSpPr>
          <p:cNvPr id="32773" name="Foliennummernplatzhalter 4">
            <a:extLst>
              <a:ext uri="{FF2B5EF4-FFF2-40B4-BE49-F238E27FC236}">
                <a16:creationId xmlns:a16="http://schemas.microsoft.com/office/drawing/2014/main" id="{3A74F931-1869-4281-AEA6-8DFF8BC2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104C3F-0B3A-4C52-B3B6-3296A7F1B277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23C8E2D-AAE1-4DD6-BB9E-F4FDEB2CD8AF}"/>
              </a:ext>
            </a:extLst>
          </p:cNvPr>
          <p:cNvCxnSpPr>
            <a:cxnSpLocks/>
          </p:cNvCxnSpPr>
          <p:nvPr/>
        </p:nvCxnSpPr>
        <p:spPr>
          <a:xfrm flipH="1">
            <a:off x="1393794" y="5058225"/>
            <a:ext cx="2867117" cy="2151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7B683526-38D2-4C27-99D4-6146A9457162}"/>
              </a:ext>
            </a:extLst>
          </p:cNvPr>
          <p:cNvSpPr/>
          <p:nvPr/>
        </p:nvSpPr>
        <p:spPr>
          <a:xfrm>
            <a:off x="2827352" y="4091830"/>
            <a:ext cx="4464050" cy="25922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Nach Aufrufen von „Zahlungsverkehr“ werden alle jemals über das Konto erteilen Aufträge angezeigt, und zwar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blau:	Vorgemerkt  (unterschriebene Terminaufträge)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grün:	Durchgeführt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gelb:	Unterschreiben (noch nicht unterfertigte)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rot :		Fehlerhaft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 orangen Balken können die Aufträge je nach Farbe aufgerufen werden. Es soll vor allem nach fehlerhaften Aufträgen gesucht werden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Fehlerhafte Aufträge und nicht unterschiebene Aufträge können  durch „</a:t>
            </a:r>
            <a:r>
              <a:rPr lang="de-DE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 korrigiert bzw. mit „</a:t>
            </a:r>
            <a:r>
              <a:rPr lang="de-DE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delete</a:t>
            </a: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 gelöscht werden 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D15DB1A-CA3D-45A6-9BDF-97338B15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25"/>
            <a:ext cx="9144000" cy="6212950"/>
          </a:xfrm>
          <a:prstGeom prst="rect">
            <a:avLst/>
          </a:prstGeom>
        </p:spPr>
      </p:pic>
      <p:sp>
        <p:nvSpPr>
          <p:cNvPr id="34818" name="Foliennummernplatzhalter 1">
            <a:extLst>
              <a:ext uri="{FF2B5EF4-FFF2-40B4-BE49-F238E27FC236}">
                <a16:creationId xmlns:a16="http://schemas.microsoft.com/office/drawing/2014/main" id="{098CFE70-85B4-45BE-B448-FD2A4E23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29DC5-B140-43A6-867E-D5102711D013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0AD362D-2AE6-435E-B4EF-8C4730E86722}"/>
              </a:ext>
            </a:extLst>
          </p:cNvPr>
          <p:cNvSpPr/>
          <p:nvPr/>
        </p:nvSpPr>
        <p:spPr>
          <a:xfrm>
            <a:off x="5003080" y="4436867"/>
            <a:ext cx="3248714" cy="1944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 SEPA-Überweisungen und SEPA-Einzügen sind die günstigeren Inlandsspesen verbunden.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Daher IBAN und BIC von ausländischen Partnerfirmen abfragen („Ausland – Übungsfirmensuche - Spezialsuche“) und diesen die eigene IBAN mitteilen.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Hinweis: nicht alle Länder mit IBAN gehören zum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SEPA-Raum.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29B1D1C-1185-4F36-984D-3F9784F1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25"/>
            <a:ext cx="9144000" cy="6212950"/>
          </a:xfrm>
          <a:prstGeom prst="rect">
            <a:avLst/>
          </a:prstGeom>
        </p:spPr>
      </p:pic>
      <p:sp>
        <p:nvSpPr>
          <p:cNvPr id="36866" name="Foliennummernplatzhalter 1">
            <a:extLst>
              <a:ext uri="{FF2B5EF4-FFF2-40B4-BE49-F238E27FC236}">
                <a16:creationId xmlns:a16="http://schemas.microsoft.com/office/drawing/2014/main" id="{8D1A2F04-2141-4610-B0AB-C3DCABC9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D52EC-04AB-46E1-A342-23AD8354E682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07D06DD-F5B2-4A43-BA17-4AC6B1084D02}"/>
              </a:ext>
            </a:extLst>
          </p:cNvPr>
          <p:cNvCxnSpPr/>
          <p:nvPr/>
        </p:nvCxnSpPr>
        <p:spPr>
          <a:xfrm flipH="1">
            <a:off x="4732997" y="5682082"/>
            <a:ext cx="1275780" cy="5455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DBD1CA8B-2ACA-44F5-B78C-419296D0D30A}"/>
              </a:ext>
            </a:extLst>
          </p:cNvPr>
          <p:cNvSpPr/>
          <p:nvPr/>
        </p:nvSpPr>
        <p:spPr>
          <a:xfrm>
            <a:off x="5320221" y="5284817"/>
            <a:ext cx="3492500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Wenn keine weiteren Aufträge erteilt werden sollen, dann „Absenden und weiter zur Unterschrift“.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C48951-695A-475F-8539-4E2BE4309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255"/>
            <a:ext cx="9144000" cy="6214657"/>
          </a:xfrm>
          <a:prstGeom prst="rect">
            <a:avLst/>
          </a:prstGeom>
        </p:spPr>
      </p:pic>
      <p:sp>
        <p:nvSpPr>
          <p:cNvPr id="6147" name="Foliennummernplatzhalter 1">
            <a:extLst>
              <a:ext uri="{FF2B5EF4-FFF2-40B4-BE49-F238E27FC236}">
                <a16:creationId xmlns:a16="http://schemas.microsoft.com/office/drawing/2014/main" id="{F46C13E7-3172-46A6-98E0-67730508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9F4FC7-1B43-4C74-9ABB-E23F9591946D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63736ABE-1106-46A2-A71D-C24B89C2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248025"/>
            <a:ext cx="2663825" cy="1333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 Devisenkurse werden auf Basis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der  Devisenkurse 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Österreichischen Banken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täglich gewartet.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Bei Bedarf wird die Liste 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Währungen erweitert.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F7B9DA-6414-468A-976D-946A9233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" y="0"/>
            <a:ext cx="9084157" cy="6858000"/>
          </a:xfrm>
          <a:prstGeom prst="rect">
            <a:avLst/>
          </a:prstGeom>
        </p:spPr>
      </p:pic>
      <p:sp>
        <p:nvSpPr>
          <p:cNvPr id="39938" name="Foliennummernplatzhalter 1">
            <a:extLst>
              <a:ext uri="{FF2B5EF4-FFF2-40B4-BE49-F238E27FC236}">
                <a16:creationId xmlns:a16="http://schemas.microsoft.com/office/drawing/2014/main" id="{7F4A3E9A-ACB9-47B9-828B-7C8E54DF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FA6C1A-555F-416A-A5B0-668C7E511C34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1F14AA-3B45-488F-AD6D-9ED007306492}"/>
              </a:ext>
            </a:extLst>
          </p:cNvPr>
          <p:cNvSpPr/>
          <p:nvPr/>
        </p:nvSpPr>
        <p:spPr>
          <a:xfrm>
            <a:off x="5320612" y="5239679"/>
            <a:ext cx="2592387" cy="9801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Bitte immer überprüfen, ob eine</a:t>
            </a:r>
            <a:b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SEPA-Überweisung durchführbar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wäre. Bei der Auslandsüberweisung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fallen wesentlich höhere Spesen an.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E52472-C842-4D04-BABD-53A97B48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122"/>
            <a:ext cx="9144000" cy="6373755"/>
          </a:xfrm>
          <a:prstGeom prst="rect">
            <a:avLst/>
          </a:prstGeom>
        </p:spPr>
      </p:pic>
      <p:sp>
        <p:nvSpPr>
          <p:cNvPr id="40962" name="Foliennummernplatzhalter 1">
            <a:extLst>
              <a:ext uri="{FF2B5EF4-FFF2-40B4-BE49-F238E27FC236}">
                <a16:creationId xmlns:a16="http://schemas.microsoft.com/office/drawing/2014/main" id="{ABA8031F-8AA2-4B45-82D9-3C6BE085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54B66-7D8B-4E31-882E-9A5E5F8EE67E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1A1173-8BAD-4069-B311-56BA2EEAF88F}"/>
              </a:ext>
            </a:extLst>
          </p:cNvPr>
          <p:cNvSpPr/>
          <p:nvPr/>
        </p:nvSpPr>
        <p:spPr>
          <a:xfrm>
            <a:off x="4872966" y="5127625"/>
            <a:ext cx="3189288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 dem SEPA-Einzug können Einzüge von einem anderen Konto durchgeführt werden. Voraussetzung ist aber eine Einzugsermächtigung durch den Bezogenen.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5848EE-49BF-40CE-801A-9DA896F0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6" y="165316"/>
            <a:ext cx="8913947" cy="6556159"/>
          </a:xfrm>
          <a:prstGeom prst="rect">
            <a:avLst/>
          </a:prstGeom>
        </p:spPr>
      </p:pic>
      <p:sp>
        <p:nvSpPr>
          <p:cNvPr id="41986" name="Foliennummernplatzhalter 1">
            <a:extLst>
              <a:ext uri="{FF2B5EF4-FFF2-40B4-BE49-F238E27FC236}">
                <a16:creationId xmlns:a16="http://schemas.microsoft.com/office/drawing/2014/main" id="{07F46E17-C596-4835-9507-0FC2A816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B4D43E-8E7E-4C0E-9E77-2D1DC81113EF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30DD4C-F946-44B2-8756-4F1AA9C243DA}"/>
              </a:ext>
            </a:extLst>
          </p:cNvPr>
          <p:cNvSpPr/>
          <p:nvPr/>
        </p:nvSpPr>
        <p:spPr>
          <a:xfrm>
            <a:off x="5311479" y="5426142"/>
            <a:ext cx="2592387" cy="950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Bitte für Überweisungen an die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ACT-Sozialversicherung immer dieses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 verwenden.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E20908-785B-415F-BBCB-0CDD6769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5" y="230819"/>
            <a:ext cx="8965330" cy="6427434"/>
          </a:xfrm>
          <a:prstGeom prst="rect">
            <a:avLst/>
          </a:prstGeom>
        </p:spPr>
      </p:pic>
      <p:sp>
        <p:nvSpPr>
          <p:cNvPr id="43010" name="Foliennummernplatzhalter 1">
            <a:extLst>
              <a:ext uri="{FF2B5EF4-FFF2-40B4-BE49-F238E27FC236}">
                <a16:creationId xmlns:a16="http://schemas.microsoft.com/office/drawing/2014/main" id="{9D5A2119-1A19-49BC-A9B9-B5BDB86D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85C10A-1931-4F2A-BD42-13047CE7B7EF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4E9EF2E-DF80-43EC-9ECB-8047DA97AB25}"/>
              </a:ext>
            </a:extLst>
          </p:cNvPr>
          <p:cNvSpPr/>
          <p:nvPr/>
        </p:nvSpPr>
        <p:spPr>
          <a:xfrm>
            <a:off x="5986004" y="1704502"/>
            <a:ext cx="2592388" cy="950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Bitte für Überweisungen an das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ACT-Finanzamt immer dieses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 verwenden. Nur so können die Zahlungen beim Finanzamt korrekt zugewiesen werden.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FDAACC2-90F8-4427-9399-CD61DBDD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0" y="0"/>
            <a:ext cx="8993860" cy="6858000"/>
          </a:xfrm>
          <a:prstGeom prst="rect">
            <a:avLst/>
          </a:prstGeom>
        </p:spPr>
      </p:pic>
      <p:sp>
        <p:nvSpPr>
          <p:cNvPr id="44034" name="Foliennummernplatzhalter 1">
            <a:extLst>
              <a:ext uri="{FF2B5EF4-FFF2-40B4-BE49-F238E27FC236}">
                <a16:creationId xmlns:a16="http://schemas.microsoft.com/office/drawing/2014/main" id="{B5F7CFFE-8029-4B4B-90DF-20A88228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64C14-2E0E-44D3-8900-5F93EC1B004C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AF7A9F5-E5CC-47A3-AA71-A89568775119}"/>
              </a:ext>
            </a:extLst>
          </p:cNvPr>
          <p:cNvCxnSpPr/>
          <p:nvPr/>
        </p:nvCxnSpPr>
        <p:spPr bwMode="auto">
          <a:xfrm flipH="1">
            <a:off x="4266331" y="2705370"/>
            <a:ext cx="1293573" cy="8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Rectangle 15">
            <a:extLst>
              <a:ext uri="{FF2B5EF4-FFF2-40B4-BE49-F238E27FC236}">
                <a16:creationId xmlns:a16="http://schemas.microsoft.com/office/drawing/2014/main" id="{A63BBDCC-5702-4086-AC19-BCFBA229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1724025"/>
            <a:ext cx="3006725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kann die Art des Zusatzkontos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ausgewählt werden.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Beispiel: Trainer, Kunde oder Lieferant.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Das Konto lautet immer auf den Namen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der Übungsfirma mit dem Zusatz „Trainer“,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„Kunde“ oder „Lieferant“.</a:t>
            </a:r>
            <a:b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Ein „Mitarbeiter-„ oder „Personal“-Konto kann</a:t>
            </a:r>
            <a:b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als Sammelkonto selbst angelegt werden</a:t>
            </a:r>
            <a:b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sowie max. 30 Konten lautend auf Schüler.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(Siehe Zusatzkonten)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E40724-C1E5-4BBB-8DBD-A4E72658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8D5-9995-4EF6-88CE-FBD315F92968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026182-9678-4F5B-8478-82ECE59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41"/>
            <a:ext cx="9144000" cy="66525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051E78-4CB2-41D0-944E-174743F32869}"/>
              </a:ext>
            </a:extLst>
          </p:cNvPr>
          <p:cNvSpPr txBox="1"/>
          <p:nvPr/>
        </p:nvSpPr>
        <p:spPr>
          <a:xfrm>
            <a:off x="2038906" y="3067202"/>
            <a:ext cx="647477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dirty="0"/>
              <a:t>Auf dieser Seite kann man einen Antrag auf Eröffnung eines Sparkontos stellen. Dabei gibt es zwei Möglichkeiten:</a:t>
            </a:r>
          </a:p>
          <a:p>
            <a:endParaRPr lang="de-AT" sz="1200" dirty="0"/>
          </a:p>
          <a:p>
            <a:pPr marL="989013" indent="-989013"/>
            <a:r>
              <a:rPr lang="de-AT" sz="1200" dirty="0"/>
              <a:t>1. Sparkonto: Guthaben kann jederzeit durch Einzahlungen bzw. Auszahlungen auf das Geschäftskonto erhöht oder vermindert werden. Eine Überweisung zu Fremdkonten ist nicht möglich.</a:t>
            </a:r>
          </a:p>
          <a:p>
            <a:endParaRPr lang="de-AT" sz="1200" dirty="0"/>
          </a:p>
          <a:p>
            <a:pPr marL="1255713" indent="-1255713"/>
            <a:r>
              <a:rPr lang="de-AT" sz="1200" dirty="0"/>
              <a:t>2. Festgeldkonto: 	fixer Betrag wird auf eine fixe Laufzeit gebunden. Eine vorzeitige Auszahlung ist nicht möglich. Guthaben wird am Ende der Laufzeit mit Zinsen dem Geschäftskonto wieder gutgeschrieben.</a:t>
            </a:r>
          </a:p>
        </p:txBody>
      </p:sp>
    </p:spTree>
    <p:extLst>
      <p:ext uri="{BB962C8B-B14F-4D97-AF65-F5344CB8AC3E}">
        <p14:creationId xmlns:p14="http://schemas.microsoft.com/office/powerpoint/2010/main" val="3734513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3063DB-AFB4-403C-A19C-213FCEFC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8D5-9995-4EF6-88CE-FBD315F92968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4323FD-68E4-4BDE-8564-CEAED47A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" y="105609"/>
            <a:ext cx="8903855" cy="6396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FC6235-3906-48F5-AB24-B64300E26882}"/>
              </a:ext>
            </a:extLst>
          </p:cNvPr>
          <p:cNvSpPr txBox="1"/>
          <p:nvPr/>
        </p:nvSpPr>
        <p:spPr>
          <a:xfrm>
            <a:off x="3876943" y="4073966"/>
            <a:ext cx="40478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dirty="0"/>
              <a:t>Nach Absenden wird der Antrag geprüft und das Konto wird freigegeben. Ab diesem Zeitpunkt läuft die Verzinsung.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333FA1F-4814-4FD6-B7CB-C37777530665}"/>
              </a:ext>
            </a:extLst>
          </p:cNvPr>
          <p:cNvCxnSpPr>
            <a:cxnSpLocks/>
          </p:cNvCxnSpPr>
          <p:nvPr/>
        </p:nvCxnSpPr>
        <p:spPr>
          <a:xfrm flipH="1">
            <a:off x="3590615" y="4314005"/>
            <a:ext cx="286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46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37A1B94-2370-4098-8887-C78D1937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8D5-9995-4EF6-88CE-FBD315F92968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27D70C-DA09-48F7-9CED-49B4F522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25"/>
            <a:ext cx="9144000" cy="65729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00F13F-2E0C-4B08-9E76-6B439E97183B}"/>
              </a:ext>
            </a:extLst>
          </p:cNvPr>
          <p:cNvSpPr txBox="1"/>
          <p:nvPr/>
        </p:nvSpPr>
        <p:spPr>
          <a:xfrm>
            <a:off x="2094325" y="3457223"/>
            <a:ext cx="40478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AT" sz="1200" dirty="0"/>
              <a:t>Bei einem Festgeldkonto muss zusätzlich zum Sparbetrag auch die Laufzeit in Monaten eingestellt werden. Die maximale Laufzeit beträgt 6 Monate. </a:t>
            </a:r>
          </a:p>
        </p:txBody>
      </p:sp>
    </p:spTree>
    <p:extLst>
      <p:ext uri="{BB962C8B-B14F-4D97-AF65-F5344CB8AC3E}">
        <p14:creationId xmlns:p14="http://schemas.microsoft.com/office/powerpoint/2010/main" val="1770472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51C81B-3A96-414B-A087-E02EA9F7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69"/>
            <a:ext cx="9144000" cy="4422449"/>
          </a:xfrm>
          <a:prstGeom prst="rect">
            <a:avLst/>
          </a:prstGeom>
        </p:spPr>
      </p:pic>
      <p:sp>
        <p:nvSpPr>
          <p:cNvPr id="45058" name="Foliennummernplatzhalter 1">
            <a:extLst>
              <a:ext uri="{FF2B5EF4-FFF2-40B4-BE49-F238E27FC236}">
                <a16:creationId xmlns:a16="http://schemas.microsoft.com/office/drawing/2014/main" id="{0EA1F8C6-89F2-4180-9DD6-9AB9CC8C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A9604-342E-471A-A8AB-6706033EF021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74AADC6E-4E3F-47EC-B13B-2F3EA31B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277" y="4295206"/>
            <a:ext cx="3529013" cy="1800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kann der Antrag auf Saldierung eines nicht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mehr benötigten Kontos gestellt werden.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Bitte beachten Sie: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Das Guthaben des Kontos wird „bar“ ausbezahlt.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Wenn Sie dieses Guthaben auf ein anderes Konto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übertragen möchten, machen Sie vorher eine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entsprechende Überweisung.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69671C7-F690-43F3-9469-3DE3549C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982"/>
            <a:ext cx="9144000" cy="5902036"/>
          </a:xfrm>
          <a:prstGeom prst="rect">
            <a:avLst/>
          </a:prstGeom>
        </p:spPr>
      </p:pic>
      <p:sp>
        <p:nvSpPr>
          <p:cNvPr id="46082" name="Foliennummernplatzhalter 1">
            <a:extLst>
              <a:ext uri="{FF2B5EF4-FFF2-40B4-BE49-F238E27FC236}">
                <a16:creationId xmlns:a16="http://schemas.microsoft.com/office/drawing/2014/main" id="{F1F4F65A-21C9-46E9-8F43-778D4A36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87737-35A1-4AE9-A9E4-34E49F9FC3A0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46087" name="Rectangle 15">
            <a:extLst>
              <a:ext uri="{FF2B5EF4-FFF2-40B4-BE49-F238E27FC236}">
                <a16:creationId xmlns:a16="http://schemas.microsoft.com/office/drawing/2014/main" id="{E221FFF3-4ED6-4D11-B760-4718DAD1B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359" y="4960638"/>
            <a:ext cx="4341714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Verwenden Sie diese Pen-Card für Auslandsgeschäfte.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Die ACC-Kreditkarte wird nur von Übungsfirmen in Österreich 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Südtirol akzeptiert.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F2BEE3A-F96E-4708-A231-F69736E5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17"/>
            <a:ext cx="9144000" cy="6405966"/>
          </a:xfrm>
          <a:prstGeom prst="rect">
            <a:avLst/>
          </a:prstGeom>
        </p:spPr>
      </p:pic>
      <p:sp>
        <p:nvSpPr>
          <p:cNvPr id="7170" name="Foliennummernplatzhalter 1">
            <a:extLst>
              <a:ext uri="{FF2B5EF4-FFF2-40B4-BE49-F238E27FC236}">
                <a16:creationId xmlns:a16="http://schemas.microsoft.com/office/drawing/2014/main" id="{0A207E05-7EE5-4B8F-A7ED-75F52B1E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6D04F-4084-4E9D-ACFE-C1B49823F0E8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174" name="Rectangle 8">
            <a:extLst>
              <a:ext uri="{FF2B5EF4-FFF2-40B4-BE49-F238E27FC236}">
                <a16:creationId xmlns:a16="http://schemas.microsoft.com/office/drawing/2014/main" id="{51250C9D-43F7-4674-955D-FEF747C3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729" y="2657595"/>
            <a:ext cx="2206625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Überprüfung </a:t>
            </a:r>
            <a:r>
              <a:rPr lang="de-AT" altLang="de-DE" sz="1100" b="1">
                <a:solidFill>
                  <a:srgbClr val="000000"/>
                </a:solidFill>
                <a:latin typeface="Arial" panose="020B0604020202020204" pitchFamily="34" charset="0"/>
              </a:rPr>
              <a:t>fremder </a:t>
            </a: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IBANs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Die eigene IBAN wird nach dem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Anmelden  in der Maske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„Kontoübersicht“ angezeigt.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id="{26D85800-AAF1-4C29-B7B4-814B4B285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6018" y="2677785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651851B-93FA-40D6-808B-52D189B7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56"/>
            <a:ext cx="9144000" cy="4470882"/>
          </a:xfrm>
          <a:prstGeom prst="rect">
            <a:avLst/>
          </a:prstGeom>
        </p:spPr>
      </p:pic>
      <p:sp>
        <p:nvSpPr>
          <p:cNvPr id="47106" name="Foliennummernplatzhalter 1">
            <a:extLst>
              <a:ext uri="{FF2B5EF4-FFF2-40B4-BE49-F238E27FC236}">
                <a16:creationId xmlns:a16="http://schemas.microsoft.com/office/drawing/2014/main" id="{F07DC4A1-924B-4EED-805E-D24427B7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894BB3-B740-456A-9145-D69146341DBE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47110" name="Rectangle 15">
            <a:extLst>
              <a:ext uri="{FF2B5EF4-FFF2-40B4-BE49-F238E27FC236}">
                <a16:creationId xmlns:a16="http://schemas.microsoft.com/office/drawing/2014/main" id="{B0629240-BD55-4406-8BF4-A45A0626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464" y="4960638"/>
            <a:ext cx="3808412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Zur Überbrückung etwaiger Liquiditätsengpässe kann ein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Antrag zur Einräumung eines Überziehungsrahmens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gestellt werden.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DE0273E-2FDB-40C8-9254-0B1A8147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916"/>
            <a:ext cx="9144000" cy="6204857"/>
          </a:xfrm>
          <a:prstGeom prst="rect">
            <a:avLst/>
          </a:prstGeom>
        </p:spPr>
      </p:pic>
      <p:sp>
        <p:nvSpPr>
          <p:cNvPr id="48130" name="Foliennummernplatzhalter 1">
            <a:extLst>
              <a:ext uri="{FF2B5EF4-FFF2-40B4-BE49-F238E27FC236}">
                <a16:creationId xmlns:a16="http://schemas.microsoft.com/office/drawing/2014/main" id="{0B96AA3F-1724-4AE4-AA37-74597E7F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84DB3-525C-4604-BB10-CC77748EA34F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8074A2A3-4930-4C51-8A20-3EA1559F3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370" y="5564488"/>
            <a:ext cx="3240087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kann der Antrag auf Bareinzahlung auf das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jeweilige Konto gestellt werden.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Bitte immer Buchungstext dazu angeben!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537A2BC-BC43-472A-B361-CC2FE890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710"/>
            <a:ext cx="9144000" cy="6280580"/>
          </a:xfrm>
          <a:prstGeom prst="rect">
            <a:avLst/>
          </a:prstGeom>
        </p:spPr>
      </p:pic>
      <p:sp>
        <p:nvSpPr>
          <p:cNvPr id="49154" name="Foliennummernplatzhalter 1">
            <a:extLst>
              <a:ext uri="{FF2B5EF4-FFF2-40B4-BE49-F238E27FC236}">
                <a16:creationId xmlns:a16="http://schemas.microsoft.com/office/drawing/2014/main" id="{2878CC19-E9D4-46DC-A921-002F5D2F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8951BB-8CDA-4F2E-9DC8-73BA920A1E87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49158" name="Rectangle 15">
            <a:extLst>
              <a:ext uri="{FF2B5EF4-FFF2-40B4-BE49-F238E27FC236}">
                <a16:creationId xmlns:a16="http://schemas.microsoft.com/office/drawing/2014/main" id="{2463E38E-CA89-4013-87FE-68ADD8A8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992" y="5688072"/>
            <a:ext cx="32400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kann der Antrag auf Barauszahlung vom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jeweiligen Konto gestellt werden.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Bitte immer Buchungstext dazu angeben!</a:t>
            </a: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0FAB314-B09A-4386-A512-D24D02A4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136524"/>
            <a:ext cx="8920976" cy="6721475"/>
          </a:xfrm>
          <a:prstGeom prst="rect">
            <a:avLst/>
          </a:prstGeom>
        </p:spPr>
      </p:pic>
      <p:sp>
        <p:nvSpPr>
          <p:cNvPr id="50178" name="Foliennummernplatzhalter 1">
            <a:extLst>
              <a:ext uri="{FF2B5EF4-FFF2-40B4-BE49-F238E27FC236}">
                <a16:creationId xmlns:a16="http://schemas.microsoft.com/office/drawing/2014/main" id="{64DC4522-CF37-41E9-85FD-65BBEFA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4F201-72C6-4F1D-A3B2-06814C97ACEE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E88102DC-F7CC-4D00-9E56-67728E9E8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2" y="2742505"/>
            <a:ext cx="3240088" cy="182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Hier kann der Antrag auf Nachforschungen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gestellt werden.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Bitte füllen Sie die entsprechenden Felder genau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aus, das erleichtert die Recherche!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Gründe für Nachforschung können sein: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fehlende Buchung, Fehler bei Buchung, Fehler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bei Kreditkarteneinzug, falscher Kontostand,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Fehler bei Zinsen oder Spesen, andere Gründe.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DE0957-C04C-4034-A926-857B1E48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826"/>
            <a:ext cx="9144000" cy="4486958"/>
          </a:xfrm>
          <a:prstGeom prst="rect">
            <a:avLst/>
          </a:prstGeom>
        </p:spPr>
      </p:pic>
      <p:sp>
        <p:nvSpPr>
          <p:cNvPr id="51202" name="Foliennummernplatzhalter 1">
            <a:extLst>
              <a:ext uri="{FF2B5EF4-FFF2-40B4-BE49-F238E27FC236}">
                <a16:creationId xmlns:a16="http://schemas.microsoft.com/office/drawing/2014/main" id="{6A3D99D5-E5AA-4B4A-A191-ED0E372C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10BAEC-86FB-419E-B0EB-21F7A25F93D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1206" name="Rectangle 15">
            <a:extLst>
              <a:ext uri="{FF2B5EF4-FFF2-40B4-BE49-F238E27FC236}">
                <a16:creationId xmlns:a16="http://schemas.microsoft.com/office/drawing/2014/main" id="{8CF9E14D-263B-4E83-A34A-EC24934C3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381" y="5000356"/>
            <a:ext cx="3240088" cy="958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Sollten Sie allgemeine Fragen an die ACT-Bank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richten wollen, verwenden Sie bitte diese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Art des Antrags.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34C366-72ED-431F-803E-E501C13D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" y="-128443"/>
            <a:ext cx="8897938" cy="6858000"/>
          </a:xfrm>
          <a:prstGeom prst="rect">
            <a:avLst/>
          </a:prstGeom>
        </p:spPr>
      </p:pic>
      <p:sp>
        <p:nvSpPr>
          <p:cNvPr id="52226" name="Foliennummernplatzhalter 1">
            <a:extLst>
              <a:ext uri="{FF2B5EF4-FFF2-40B4-BE49-F238E27FC236}">
                <a16:creationId xmlns:a16="http://schemas.microsoft.com/office/drawing/2014/main" id="{C957FCB0-F877-4B8B-9935-9A8FDE7C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17008E-EA8B-48EB-8402-5354B628473D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2235" name="Rectangle 15">
            <a:extLst>
              <a:ext uri="{FF2B5EF4-FFF2-40B4-BE49-F238E27FC236}">
                <a16:creationId xmlns:a16="http://schemas.microsoft.com/office/drawing/2014/main" id="{7766775C-ABB5-4886-8245-E8E281CC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3056081"/>
            <a:ext cx="4860925" cy="288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Hier werden alle zum ÜFA-Konto angelegten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Zusatzkonten angezeigt.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Sie können ein „Mitarbeiter-„ oder „Personal“-Konto als Sammelkonto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selbst anlegen oder max. 30 Konten lautend auf Schüler anlegen. 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Editieren: Sie haben die Möglichkeit die Namen der Mitarbeiter zu ändern.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Neuen PIN generieren: bei Änderung des Mitarbeiter-Kontos sollte ein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neuer PIN aus Datenschutzgründen generiert werden.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Konto saldieren: diese Mitarbeiter-Konten können Sie saldieren</a:t>
            </a:r>
            <a:b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(auf 0 stellen) , wenn </a:t>
            </a:r>
            <a:r>
              <a:rPr lang="de-AT" alt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zB</a:t>
            </a: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. ein Mitarbeiter ausscheidet, und falls nötig, für </a:t>
            </a:r>
            <a:b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einen neuen Mitarbeiter jederzeit wieder aktivieren.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Ein Lieferanten-, Kunden- oder Trainerkonto wird über Antrag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an die ACT-Bank eröffnet.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6EE5E92-F9A0-4E40-A918-3FDB0DC0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335635"/>
            <a:ext cx="9144000" cy="6186729"/>
          </a:xfrm>
          <a:prstGeom prst="rect">
            <a:avLst/>
          </a:prstGeom>
        </p:spPr>
      </p:pic>
      <p:sp>
        <p:nvSpPr>
          <p:cNvPr id="8194" name="Foliennummernplatzhalter 1">
            <a:extLst>
              <a:ext uri="{FF2B5EF4-FFF2-40B4-BE49-F238E27FC236}">
                <a16:creationId xmlns:a16="http://schemas.microsoft.com/office/drawing/2014/main" id="{57BB28CA-777D-472A-A6FF-D576C64C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4317B-D701-44C4-9987-2C62CE9D5083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789F3A03-33F5-4A5E-9717-C100545846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1677" y="2717147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F79A3719-E38B-4288-8978-384B270A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771" y="2508249"/>
            <a:ext cx="2206625" cy="920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Durch Eintragung des BIC und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der Kontonummer können Sie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den IBAN berechnen lassen.</a:t>
            </a:r>
          </a:p>
          <a:p>
            <a:pPr>
              <a:spcBef>
                <a:spcPct val="0"/>
              </a:spcBef>
              <a:buFontTx/>
              <a:buNone/>
            </a:pPr>
            <a:endParaRPr lang="de-AT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1">
            <a:extLst>
              <a:ext uri="{FF2B5EF4-FFF2-40B4-BE49-F238E27FC236}">
                <a16:creationId xmlns:a16="http://schemas.microsoft.com/office/drawing/2014/main" id="{8FC29FDD-4409-47F8-87EC-F81FDF5C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B63B91-5E47-41C0-87DE-A393A8CE8EA2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4980DA64-DE44-4389-B3A7-826FDEA6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0" y="248104"/>
            <a:ext cx="9092240" cy="5913220"/>
          </a:xfrm>
          <a:prstGeom prst="rect">
            <a:avLst/>
          </a:prstGeom>
        </p:spPr>
      </p:pic>
      <p:sp>
        <p:nvSpPr>
          <p:cNvPr id="9228" name="Rectangle 8">
            <a:extLst>
              <a:ext uri="{FF2B5EF4-FFF2-40B4-BE49-F238E27FC236}">
                <a16:creationId xmlns:a16="http://schemas.microsoft.com/office/drawing/2014/main" id="{0BA52597-09BE-40D3-A8B1-08599D46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38" y="3207020"/>
            <a:ext cx="2167118" cy="44665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000000"/>
                </a:solidFill>
                <a:latin typeface="Arial" panose="020B0604020202020204" pitchFamily="34" charset="0"/>
              </a:rPr>
              <a:t>Die Liste der Banken zu denen </a:t>
            </a:r>
            <a:br>
              <a:rPr lang="de-DE" altLang="de-DE" sz="11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anose="020B0604020202020204" pitchFamily="34" charset="0"/>
              </a:rPr>
              <a:t>Überweisungen möglich sind.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0532703-1673-40D3-8ADC-D353134A51FF}"/>
              </a:ext>
            </a:extLst>
          </p:cNvPr>
          <p:cNvCxnSpPr/>
          <p:nvPr/>
        </p:nvCxnSpPr>
        <p:spPr>
          <a:xfrm flipV="1">
            <a:off x="1479909" y="2143185"/>
            <a:ext cx="649288" cy="1081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Rectangle 8">
            <a:extLst>
              <a:ext uri="{FF2B5EF4-FFF2-40B4-BE49-F238E27FC236}">
                <a16:creationId xmlns:a16="http://schemas.microsoft.com/office/drawing/2014/main" id="{B39F5179-4754-48C7-B535-851B642B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014" y="852697"/>
            <a:ext cx="2509837" cy="576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000000"/>
                </a:solidFill>
                <a:latin typeface="Arial" panose="020B0604020202020204" pitchFamily="34" charset="0"/>
              </a:rPr>
              <a:t>BIC/SWIFT der Banken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000000"/>
                </a:solidFill>
                <a:latin typeface="Arial" panose="020B0604020202020204" pitchFamily="34" charset="0"/>
              </a:rPr>
              <a:t>können hier abgelesen werden.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3D530CA-99ED-4150-84A5-A17A6598846E}"/>
              </a:ext>
            </a:extLst>
          </p:cNvPr>
          <p:cNvCxnSpPr/>
          <p:nvPr/>
        </p:nvCxnSpPr>
        <p:spPr>
          <a:xfrm>
            <a:off x="6039090" y="1428960"/>
            <a:ext cx="0" cy="6207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33E0FEC-BB99-4998-BBA6-6C2AEA32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899"/>
            <a:ext cx="9144000" cy="6228202"/>
          </a:xfrm>
          <a:prstGeom prst="rect">
            <a:avLst/>
          </a:prstGeom>
        </p:spPr>
      </p:pic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0DC6BC81-6FB2-402C-A5E2-7FD884C4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84216-3E23-409D-A86B-5CAB2806D7C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38CFD1CA-61BB-443E-886A-FCCABB2B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837" y="2487875"/>
            <a:ext cx="3937771" cy="9366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Durch Eintragung der Firmenbuchnummer und des Passworts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für das Firmenbuch können Sie </a:t>
            </a:r>
            <a:r>
              <a:rPr lang="de-DE" alt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Verfügernummer</a:t>
            </a: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PIN und </a:t>
            </a:r>
            <a:b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Super-PIN des Geschäftskontos abfragen.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CDDEFBA-B3F9-46A6-9793-6CB8685520EB}"/>
              </a:ext>
            </a:extLst>
          </p:cNvPr>
          <p:cNvCxnSpPr>
            <a:cxnSpLocks/>
          </p:cNvCxnSpPr>
          <p:nvPr/>
        </p:nvCxnSpPr>
        <p:spPr>
          <a:xfrm flipH="1">
            <a:off x="4476888" y="2623764"/>
            <a:ext cx="2992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0A9003-CFF2-4AA6-9712-AFE58C02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174"/>
            <a:ext cx="9144000" cy="6171651"/>
          </a:xfrm>
          <a:prstGeom prst="rect">
            <a:avLst/>
          </a:prstGeom>
        </p:spPr>
      </p:pic>
      <p:sp>
        <p:nvSpPr>
          <p:cNvPr id="11266" name="Foliennummernplatzhalter 1">
            <a:extLst>
              <a:ext uri="{FF2B5EF4-FFF2-40B4-BE49-F238E27FC236}">
                <a16:creationId xmlns:a16="http://schemas.microsoft.com/office/drawing/2014/main" id="{31BC57CE-64B0-4C5A-858D-B3306B4E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789898-760E-4EE8-9F1B-380D5E2C34EA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9B7DF7AE-F0CC-42E0-8407-28D7E612A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072" y="3233831"/>
            <a:ext cx="4638675" cy="19431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Durch Eintragung der Firmenbuchnummer und des Passworts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für das Firmenbuch  kann der Antrag auf ein Firmenkonto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gestellt werden.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Hinweis: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Testen Sie vorher Ihre offizielle E-Mailadresse. </a:t>
            </a:r>
            <a:b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(Ihre Zugangsdaten werden ausschließlich an diese Adresse zugestellt.</a:t>
            </a:r>
            <a:b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Schauen Sie auch bei den Spam-Mails nach.)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Vergessen Sie bitte nicht Ihr Firmenkonto im Firmenbuch einzutragen.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9516881-B681-4E62-8D76-0D687351EFB8}"/>
              </a:ext>
            </a:extLst>
          </p:cNvPr>
          <p:cNvCxnSpPr>
            <a:cxnSpLocks/>
          </p:cNvCxnSpPr>
          <p:nvPr/>
        </p:nvCxnSpPr>
        <p:spPr>
          <a:xfrm flipH="1" flipV="1">
            <a:off x="4474346" y="2352583"/>
            <a:ext cx="818762" cy="7924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57989B9-CE49-4BDE-9E23-0123D8E2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412970"/>
            <a:ext cx="8966446" cy="3883664"/>
          </a:xfrm>
          <a:prstGeom prst="rect">
            <a:avLst/>
          </a:prstGeom>
        </p:spPr>
      </p:pic>
      <p:sp>
        <p:nvSpPr>
          <p:cNvPr id="15362" name="Foliennummernplatzhalter 1">
            <a:extLst>
              <a:ext uri="{FF2B5EF4-FFF2-40B4-BE49-F238E27FC236}">
                <a16:creationId xmlns:a16="http://schemas.microsoft.com/office/drawing/2014/main" id="{3A02B535-E937-40A8-B9D4-30DA8D9A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380D94-B35E-4042-BDC9-383187A1FDDD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0B10C0E-0777-435D-AEBF-5B8930CD2644}"/>
              </a:ext>
            </a:extLst>
          </p:cNvPr>
          <p:cNvGrpSpPr/>
          <p:nvPr/>
        </p:nvGrpSpPr>
        <p:grpSpPr>
          <a:xfrm>
            <a:off x="3209992" y="2992197"/>
            <a:ext cx="3887787" cy="720725"/>
            <a:chOff x="3227747" y="2512803"/>
            <a:chExt cx="3887787" cy="720725"/>
          </a:xfrm>
        </p:grpSpPr>
        <p:sp>
          <p:nvSpPr>
            <p:cNvPr id="15369" name="Rectangle 17">
              <a:extLst>
                <a:ext uri="{FF2B5EF4-FFF2-40B4-BE49-F238E27FC236}">
                  <a16:creationId xmlns:a16="http://schemas.microsoft.com/office/drawing/2014/main" id="{2F33FD53-5BD3-44FF-8AD4-FB5EF32DF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172" y="2512803"/>
              <a:ext cx="2519362" cy="720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100">
                  <a:solidFill>
                    <a:srgbClr val="000000"/>
                  </a:solidFill>
                  <a:latin typeface="Arial" panose="020B0604020202020204" pitchFamily="34" charset="0"/>
                </a:rPr>
                <a:t>Verfügernummer und PIN zum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100">
                  <a:solidFill>
                    <a:srgbClr val="000000"/>
                  </a:solidFill>
                  <a:latin typeface="Arial" panose="020B0604020202020204" pitchFamily="34" charset="0"/>
                </a:rPr>
                <a:t>Einstieg in das Bankprogramm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100">
                  <a:solidFill>
                    <a:srgbClr val="000000"/>
                  </a:solidFill>
                  <a:latin typeface="Arial" panose="020B0604020202020204" pitchFamily="34" charset="0"/>
                </a:rPr>
                <a:t>eingeben.</a:t>
              </a:r>
              <a:endParaRPr lang="de-DE" altLang="de-DE" sz="11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8" name="Line 8">
              <a:extLst>
                <a:ext uri="{FF2B5EF4-FFF2-40B4-BE49-F238E27FC236}">
                  <a16:creationId xmlns:a16="http://schemas.microsoft.com/office/drawing/2014/main" id="{C24298F3-9A5E-483C-B99E-E6C42D6A9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7747" y="2634651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D27BAD4D-81DF-40D1-A474-9EA7CD4C8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7747" y="2998635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980A4AB-170B-4554-A311-5C917E602FA6}"/>
              </a:ext>
            </a:extLst>
          </p:cNvPr>
          <p:cNvGrpSpPr/>
          <p:nvPr/>
        </p:nvGrpSpPr>
        <p:grpSpPr>
          <a:xfrm>
            <a:off x="3209992" y="2983319"/>
            <a:ext cx="3887787" cy="720725"/>
            <a:chOff x="3227747" y="2512803"/>
            <a:chExt cx="3887787" cy="720725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7044FC0C-6C1B-411B-BDC6-ED7BEAE7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172" y="2512803"/>
              <a:ext cx="2519362" cy="720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Verfügernummer</a:t>
              </a:r>
              <a:r>
                <a:rPr lang="de-AT" altLang="de-DE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 und PIN zum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Einstieg in das Bankprogramm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eingeben.</a:t>
              </a:r>
              <a:endParaRPr lang="de-DE" altLang="de-DE" sz="11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425BEE3-AA2E-4C0E-9824-853FF9177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7747" y="2634651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8A9B499C-384C-43EB-A4E5-E8D127C43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7747" y="2998635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Bildschirmpräsentation (4:3)</PresentationFormat>
  <Paragraphs>250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schönthal</dc:creator>
  <cp:lastModifiedBy>Gerald Solic</cp:lastModifiedBy>
  <cp:revision>162</cp:revision>
  <dcterms:created xsi:type="dcterms:W3CDTF">2011-02-08T09:29:37Z</dcterms:created>
  <dcterms:modified xsi:type="dcterms:W3CDTF">2021-06-26T07:22:52Z</dcterms:modified>
</cp:coreProperties>
</file>